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9" r:id="rId6"/>
    <p:sldId id="270" r:id="rId7"/>
    <p:sldId id="271" r:id="rId8"/>
    <p:sldId id="272" r:id="rId9"/>
    <p:sldId id="273" r:id="rId10"/>
    <p:sldId id="262" r:id="rId11"/>
    <p:sldId id="264" r:id="rId12"/>
    <p:sldId id="265" r:id="rId13"/>
    <p:sldId id="274" r:id="rId14"/>
    <p:sldId id="266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77"/>
    <p:restoredTop sz="72591"/>
  </p:normalViewPr>
  <p:slideViewPr>
    <p:cSldViewPr snapToGrid="0">
      <p:cViewPr varScale="1">
        <p:scale>
          <a:sx n="68" d="100"/>
          <a:sy n="68" d="100"/>
        </p:scale>
        <p:origin x="21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9T07:17:45.05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9T07:20:01.97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9T07:20:09.55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4486 1 24575,'-55'8'0,"-17"9"0,-17 6 0,16-5 0,-8 3 0,-5 1 0,-1 1-1658,10-4 1,0 1-1,-3 0 1,-2 1-1,-4 2 1658,8-3 0,-3 2 0,-3 1 0,-2 0 0,0 0 0,2 0 0,3-1 0,-4 0 0,2 0 0,1-1 0,0 0 0,0 0 0,0 1 0,-3 1 0,-1 0 0,1 0 0,0 1 0,0-2 0,3 0-140,-8 2 0,1-2 0,2 0 1,1 0-1,1-2 140,-9 3 0,2-1 0,1-2 0,3 1 223,8-3 0,1-1 0,2 1 0,4-2-223,-6 2 0,3-1 0,8-2 0,0 0 0,8-2 0,-24 3 3667,30-9-3667,0 1 3050,14-3-3050,24-2 1378,-2 0-1378,-2-1 0,-3 0 0,5 0 0,5-1 0,10-1 0,-4 2 0,-7 0 0,-7 4 0,-6 2 0,-1 3 0,3 1 0,8-4 0,8-2 0,6-5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96D7B4-D298-FE49-92C2-32AE9C8CB4F8}" type="datetimeFigureOut">
              <a:rPr lang="en-US" smtClean="0"/>
              <a:t>12/8/25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46E22-37E1-F741-9B4F-4D1B1ADAB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357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morning, my name is Adam Fasulo and I wanted to present about two paper I recently wrote analyzing the scaling laws and performance analysis of HPL and HPCG and a little technical deep dive I did on the H100’s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247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 out the peaks and valleys that I think line up with the stalling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 out frequency and amplitude as time goes up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443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 at main compute stream and notice there are no gaps on stream 20. So is my theory still correct?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further investigation, it is.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HPL implantation tries to keep the GPUs fed. Nvidia is aware of this and there is some special instruction to do this data pipelining.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why still the oscillations?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GPU isn’t idle it is just working on a smaller and less efficient chunk in the pipeline queue during the broadcast phase.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smaller sub problem doesn’t saturate the GPU as efficiently as the large and fast trailing update portion.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wanted to dig deeper and see what was happening in these kernels using Nsight compute, but I couldn’t because it is a security risk and on a shared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05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HPL is optimistic, where HPCG is the truth. Sparse/irregular.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HPCG is a memory bound application where HPL is compute bound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24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Saw sublinear strong scaling on CPU due to communication overhead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Weak scaling was near linear for CPU and GPU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HPCG is memory bound. So, let’s quickly verify that. Next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039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Small test on H100’s and L40S. 3x the memory, 3x the speedup.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808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HPL shows us our limits when we are compute bound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HPCG shows us our memory bandwidth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help us inform scientists, build better systems, and be more efficient.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978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 wasn’t just about benchmarks and analyzing scaling laws.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wanted to know why and how these systems work.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was curious about something, and I wanted to know why and how. 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 a blast doing it.</a:t>
            </a:r>
            <a:r>
              <a:rPr lang="en-US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36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HPL is great for raw compute and HPCG is great for representing scientific workloads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3: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quick note about the history of HPL.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have Jack Dongarra here on the left who started his career at Aragone national labs where he helped build LINPACK. Late 70’s came to ABQ to study under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Moler as his PHD student and later created the HPL benchmark on accident.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 out license plate, turning award, and TOP 500 list.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47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quick note about the history of HPL.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have Jack Dongarra here on the left who started his career at Aragone national labs where he helped build LINPACK. Late 70’s came to ABQ to study under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Moler as his PHD student and later created the HPL benchmark on accident.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 out license plate, turning award, and TOP 500 list.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182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Michael Hey-Roo , Jack Dongarra, Pi-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yort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WOOSH-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czek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 to benchmark what real scientific workloads look like and how they behave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 out he kelvin Helmholtz instability simulation to demonstrate sparse matrices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413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 team cluster from bare-metal.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Slrurm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warewulf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hpl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source, etc.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Hopper modern CPU cluster.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Infiniband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interconnects, cascade lake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Easley GPU node: accelerator machine. 400w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Nvlink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bridge 2x pcie4 cards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88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Hot spot at NB= 256. GPU = 73.1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Tflops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Optimal cache fit at 256 and prevented cache thrashing. Keep pipelines fed from L3 cache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7: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talk about cache fit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18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To understand HPL performance on CPUs, I performed a full parameter sweep on Hopper—varying block size NB from 32 up to 1024 and testing multiple MPI process counts. The heatmap revealed a very clear hotspot at NB = 256, regardless of process count."</a:t>
            </a:r>
            <a:endParaRPr lang="en-US" dirty="0"/>
          </a:p>
          <a:p>
            <a:r>
              <a:rPr lang="en-US" i="1" dirty="0"/>
              <a:t>"This makes sense architecturally: NB = 256 maintains a strong compute-to-communication ratio while still fitting efficiently in L3 cache. Once NB grows past 512, the working set spills, cache misses spike, and performance drops sharply. At NB = 1024, for example, we observed substantial L3 thrashing and reduced locality."</a:t>
            </a:r>
            <a:endParaRPr lang="en-US" dirty="0"/>
          </a:p>
          <a:p>
            <a:r>
              <a:rPr lang="en-US" i="1" dirty="0"/>
              <a:t>"With the optimal configuration—NB = 256 at 64 processes—we reached 2.46 TFLOPS, which aligns well with Hopper’s peak theoretical throughput given memory bandwidth and process grid constraints."</a:t>
            </a:r>
            <a:endParaRPr lang="en-US" dirty="0"/>
          </a:p>
          <a:p>
            <a:r>
              <a:rPr lang="en-US" i="1" dirty="0"/>
              <a:t>"This systematic tuning step is crucial because it identifies where the CPU architecture naturally wants to operate before we move on to the GPU-specific behavior.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0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Noticed periodic oscillations from 70-80 TFLOPS. Why?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 thought was that there was serial starvation going on. (panel broadcast stalling GPU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though the GPU was sitting idle waiting for the factorization and broadcast to finish but I wanted to dig deeper.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714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used Nsight systems to profile the GPUs during the run and see what was going on.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expected to see gaps where the compute stream would end and the panel broadcast would start but that wasn’t the case.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what was 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46E22-37E1-F741-9B4F-4D1B1ADAB2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12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E2E0E-FB4D-039E-479E-572932FC3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6CDCB0-96DF-935C-60A2-D45B456AD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C9326-E7E9-08E7-9A8E-9AD862923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CB94-6B56-3249-B0F2-DBFD71086F88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1FB43-2A51-340A-D75E-A891AEFDC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C849D-1AF4-4301-D8C0-2DD17DBC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81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1C9AA-0A82-0890-F4C1-6B32B104E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B58F3D-39F7-164F-773B-500AA4C1C5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44CE5-530E-18A9-9D14-19E1872DE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7B465-6D63-0249-A857-EF704594F4B0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B938B-6F63-C0A8-6B0B-D16D2E773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FBF7A-E371-DDB7-90F4-DD0F12291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39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F6FA57-A8DA-BD78-0708-04F14A22F9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0B1CF-E32D-ADA7-0492-D006B34D1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2D00D-A2BB-64E9-9664-CBFBB151E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52DF7-7B80-C243-96E9-8078C311A040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5A194-D8C7-D563-35A6-FA684CCD2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80E7F-F8DB-DB06-B2F2-4DA131A31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91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96539-A038-A20F-ED38-21A37437D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BE1F2-5176-8768-C918-D8A21AB2F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D6C8-1500-A472-9B79-12A9D4EBD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9B8C7-F715-71B1-286C-DD78884EA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59FF9-609C-D680-D222-5BCB7D3EE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722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B62AE-F80E-3FF3-8595-FBEEAB1C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19FC18-DBF9-5BCA-CCDF-B4BC1844C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D1765-CA89-AE8D-20CD-7C44CD6EE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CBEF6-D7D9-1C42-9579-2F15387AC825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328C9-796C-F228-D434-8055DB895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85661-6667-467A-504B-A1F7E0745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86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85CD2-E2D9-56E5-7BA5-743D68387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FBB7B-A4FD-A924-4699-AC3A318023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6EFAE-6803-D0C4-7F65-AAB084A0B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81D08-E271-DC29-D9F6-11DF640FE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DD5C-9670-2443-BFAB-41605FBAA492}" type="datetime1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E0282E-B5D5-4A72-5ADD-9F4FA77A1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C29A5-D7F2-BD63-CFBC-88FAD2398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886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2DDCD-A5E4-13CE-5C00-3771EADA6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A2F95-B571-65DA-34EC-AE8816019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C9E03-81EF-239E-1A23-B3493D27C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6359FB-7DA5-4CE1-08A1-4E2E121A8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AC77AA-6026-E76E-D9D2-DA2896C32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948E7C-DBA7-88A9-3322-FC8B4C8EE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B22C-7DF7-E34E-AC46-C6D127BDA10B}" type="datetime1">
              <a:rPr lang="en-US" smtClean="0"/>
              <a:t>12/8/25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894874-44F3-0DCA-9B88-01A3F7DFD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5D1BA6-38B3-A92B-1579-48E6FCBE7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12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A79FA-DDCD-40B6-1127-3F840CFCC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6312EB-310C-8BEA-A1DD-2949C1550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61E8F-B794-5C45-8446-3BC83AAB2DFF}" type="datetime1">
              <a:rPr lang="en-US" smtClean="0"/>
              <a:t>12/8/25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D310B-084E-405A-ECE9-87F09BCA1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F861E-7300-C47B-F505-7A0E2219A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07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947B94-ECCF-0A1A-DD78-5B4874AF9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F3C4D-44F3-854F-935D-2B04A6002DCE}" type="datetime1">
              <a:rPr lang="en-US" smtClean="0"/>
              <a:t>12/8/25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72AF41-0929-1798-571D-4E03001FA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D64B8-2132-BE57-8B11-E39DDF28F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19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A4A62-AF90-99EF-D71E-CB2B3557E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DDB89-D919-A253-40C8-23E196B14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E20CEF-2CDE-1259-3AA3-3F4A27DA2D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1213D6-74B9-19A4-5F4D-F3FBF9BDB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1D65-8234-D84C-9C14-36984C30BD63}" type="datetime1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5A1DC-B05B-3D52-60B6-48BF4B26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FCFCD-053E-AC6E-0982-6E7E4EB1C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75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BF927-7839-1E85-2E88-7A57897B2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2C875E-1924-1FC8-E533-1803A6027F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154CA-E3AF-6000-0395-3A7A0BB759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69003-F19A-3D21-4CA9-B61A4477B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83778-1489-5C48-AFC2-4138CF060144}" type="datetime1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2EB3F4-8056-8EBE-3C83-778317311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1DA6A-DE95-8A53-3444-1EDF2274B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2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8528FD-E60A-D0A2-DA84-1497F1E5A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556EBF-B6A0-6735-0058-636AFFECC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8BDEE-5F39-0638-37CB-536D2F1067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40DB6B-777F-5842-8552-54A24739F8F2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F310D7-6C6B-7FB2-CD89-589345B168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437C1-A73E-8515-D953-6F1534305A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EDACB7-6F1F-234A-A247-D52A5948C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276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customXml" Target="../ink/ink1.xm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customXml" Target="../ink/ink2.xml"/><Relationship Id="rId4" Type="http://schemas.openxmlformats.org/officeDocument/2006/relationships/image" Target="../media/image11.png"/><Relationship Id="rId9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jpeg"/><Relationship Id="rId7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EE6CB-C963-E4EB-8B49-F01BBA55A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Benchmarking HPL and HPCG and beyond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0E66D-252C-F301-F375-BF570313D1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Optimization &amp; Performance Analysis on Heterogeneous Clusters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8C896-699F-38B3-A27A-D03AA2BE9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D449-77A9-334F-90E0-FFC6E461FF00}" type="datetime1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B36CA7-724E-FEFE-FD29-B7784AB13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9CEF6-5A68-ED6F-2E2A-8FE476D21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02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1A2100-AA84-398D-C103-5206A2D34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endParaRPr lang="en-US" sz="5400" dirty="0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6ED1A-44AA-5626-5CA1-9958A8C5D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1083" y="2944966"/>
            <a:ext cx="1007146" cy="119160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/>
          </a:p>
        </p:txBody>
      </p:sp>
      <p:pic>
        <p:nvPicPr>
          <p:cNvPr id="9" name="Content Placeholder 7" descr="A graph showing a number of oscillations&#10;&#10;AI-generated content may be incorrect.">
            <a:extLst>
              <a:ext uri="{FF2B5EF4-FFF2-40B4-BE49-F238E27FC236}">
                <a16:creationId xmlns:a16="http://schemas.microsoft.com/office/drawing/2014/main" id="{20BCA497-548F-B1E1-9F67-8B281F71C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462"/>
            <a:ext cx="9373695" cy="459310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40277-4775-11C2-259A-1E0439DFDE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4A5A27E-F7D7-3A4B-AF24-90EBF0AB0342}" type="datetime1">
              <a:rPr lang="en-US" smtClean="0"/>
              <a:pPr>
                <a:spcAft>
                  <a:spcPts val="600"/>
                </a:spcAft>
              </a:pPr>
              <a:t>12/9/25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2C1CF-75D6-3EB0-F80B-ABB46AC7E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2FB11-61C2-4647-B08B-4EA91A5D0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4EDACB7-6F1F-234A-A247-D52A5948C56B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14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D774-9D70-B299-8FFC-79D45C389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14A83-69CB-1EF8-69A9-5AAFFFF4B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E1FFD-B09C-0AA7-5651-0A20548CB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88155-8EA1-3ABA-A23C-89B5090A0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C8744-AC62-2534-9020-01438C6CD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793083F-3458-EE4E-489A-BA1EE43BD8C3}"/>
                  </a:ext>
                </a:extLst>
              </p14:cNvPr>
              <p14:cNvContentPartPr/>
              <p14:nvPr/>
            </p14:nvContentPartPr>
            <p14:xfrm>
              <a:off x="1098560" y="2217055"/>
              <a:ext cx="36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793083F-3458-EE4E-489A-BA1EE43BD8C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89920" y="220841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8CA8D7C0-DA2B-9B6E-1B88-CD3803655710}"/>
                  </a:ext>
                </a:extLst>
              </p14:cNvPr>
              <p14:cNvContentPartPr/>
              <p14:nvPr/>
            </p14:nvContentPartPr>
            <p14:xfrm>
              <a:off x="3391760" y="2970895"/>
              <a:ext cx="360" cy="36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8CA8D7C0-DA2B-9B6E-1B88-CD380365571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82760" y="296225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4C8AE9F-BB89-FAA5-D40F-6DBE290204A2}"/>
                  </a:ext>
                </a:extLst>
              </p14:cNvPr>
              <p14:cNvContentPartPr/>
              <p14:nvPr/>
            </p14:nvContentPartPr>
            <p14:xfrm>
              <a:off x="10163400" y="2252606"/>
              <a:ext cx="1615320" cy="3981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4C8AE9F-BB89-FAA5-D40F-6DBE290204A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154760" y="2243966"/>
                <a:ext cx="1632960" cy="415800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Picture 18">
            <a:extLst>
              <a:ext uri="{FF2B5EF4-FFF2-40B4-BE49-F238E27FC236}">
                <a16:creationId xmlns:a16="http://schemas.microsoft.com/office/drawing/2014/main" id="{5C4F2FE9-51ED-D5BD-437B-E31E0B916E7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356350"/>
          </a:xfrm>
          <a:prstGeom prst="rect">
            <a:avLst/>
          </a:prstGeom>
        </p:spPr>
      </p:pic>
      <p:pic>
        <p:nvPicPr>
          <p:cNvPr id="5128" name="Picture 8" descr="Senor Chang Paper Blank Template - Imgflip">
            <a:extLst>
              <a:ext uri="{FF2B5EF4-FFF2-40B4-BE49-F238E27FC236}">
                <a16:creationId xmlns:a16="http://schemas.microsoft.com/office/drawing/2014/main" id="{63DDC5CA-52E9-EB78-16F6-971AE6536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0251" y="4876816"/>
            <a:ext cx="1389840" cy="138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7847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ED12D-04FC-EAD3-4ED6-1153D2D62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HPL Alone Isn’t Enough: Transitioning to HPCG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FFAEE-2C9A-ED14-2BFF-1031C3500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Limitations of HPL (Dense, Compute-Bound)</a:t>
            </a:r>
          </a:p>
          <a:p>
            <a:pPr lvl="1"/>
            <a:r>
              <a:rPr lang="en-US" dirty="0"/>
              <a:t>Optimistic benchmark: measures </a:t>
            </a:r>
            <a:r>
              <a:rPr lang="en-US" i="1" dirty="0"/>
              <a:t>peak FLOP throughput</a:t>
            </a:r>
            <a:endParaRPr lang="en-US" dirty="0"/>
          </a:p>
          <a:p>
            <a:pPr lvl="1"/>
            <a:r>
              <a:rPr lang="en-US" dirty="0"/>
              <a:t>Dominated by </a:t>
            </a:r>
            <a:r>
              <a:rPr lang="en-US" b="1" dirty="0"/>
              <a:t>dense GEMM</a:t>
            </a:r>
            <a:r>
              <a:rPr lang="en-US" dirty="0"/>
              <a:t> with ideal locality</a:t>
            </a:r>
          </a:p>
          <a:p>
            <a:pPr lvl="1"/>
            <a:r>
              <a:rPr lang="en-US" dirty="0"/>
              <a:t>Communication pattern: </a:t>
            </a:r>
            <a:r>
              <a:rPr lang="en-US" b="1" dirty="0"/>
              <a:t>predictable panel broadcasts</a:t>
            </a:r>
            <a:endParaRPr lang="en-US" dirty="0"/>
          </a:p>
          <a:p>
            <a:pPr lvl="1"/>
            <a:r>
              <a:rPr lang="en-US" dirty="0"/>
              <a:t>Not representative of LANL’s sparse, irregular physics workloads</a:t>
            </a:r>
          </a:p>
          <a:p>
            <a:r>
              <a:rPr lang="en-US" b="1" dirty="0"/>
              <a:t>Motivation for HPCG</a:t>
            </a:r>
          </a:p>
          <a:p>
            <a:pPr lvl="1"/>
            <a:r>
              <a:rPr lang="en-US" dirty="0"/>
              <a:t>Designed to mimic </a:t>
            </a:r>
            <a:r>
              <a:rPr lang="en-US" b="1" dirty="0"/>
              <a:t>real application bottlenecks (</a:t>
            </a:r>
            <a:r>
              <a:rPr lang="en-US" b="1" dirty="0" err="1"/>
              <a:t>SpVM</a:t>
            </a:r>
            <a:r>
              <a:rPr lang="en-US" b="1" dirty="0"/>
              <a:t>)</a:t>
            </a:r>
            <a:endParaRPr lang="en-US" dirty="0"/>
          </a:p>
          <a:p>
            <a:pPr lvl="1"/>
            <a:r>
              <a:rPr lang="en-US" dirty="0"/>
              <a:t>Dominated by </a:t>
            </a:r>
            <a:r>
              <a:rPr lang="en-US" b="1" dirty="0"/>
              <a:t>memory bandwidth</a:t>
            </a:r>
            <a:r>
              <a:rPr lang="en-US" dirty="0"/>
              <a:t> and </a:t>
            </a:r>
            <a:r>
              <a:rPr lang="en-US" b="1" dirty="0"/>
              <a:t>network behavior</a:t>
            </a:r>
            <a:endParaRPr lang="en-US" dirty="0"/>
          </a:p>
          <a:p>
            <a:pPr lvl="1"/>
            <a:r>
              <a:rPr lang="en-US" dirty="0"/>
              <a:t>Provides a lower-but-more-realistic view of system performance</a:t>
            </a:r>
          </a:p>
          <a:p>
            <a:r>
              <a:rPr lang="en-US" b="1" dirty="0"/>
              <a:t>Key Takeaway</a:t>
            </a:r>
          </a:p>
          <a:p>
            <a:pPr lvl="1"/>
            <a:r>
              <a:rPr lang="en-US" b="1" dirty="0"/>
              <a:t>HPL tells us how fast our hardware </a:t>
            </a:r>
            <a:r>
              <a:rPr lang="en-US" b="1" i="1" dirty="0"/>
              <a:t>could</a:t>
            </a:r>
            <a:r>
              <a:rPr lang="en-US" b="1" dirty="0"/>
              <a:t> be.</a:t>
            </a:r>
            <a:br>
              <a:rPr lang="en-US" b="1" dirty="0"/>
            </a:br>
            <a:r>
              <a:rPr lang="en-US" b="1" dirty="0"/>
              <a:t>HPCG tells us how fast it </a:t>
            </a:r>
            <a:r>
              <a:rPr lang="en-US" b="1" i="1" dirty="0"/>
              <a:t>will</a:t>
            </a:r>
            <a:r>
              <a:rPr lang="en-US" b="1" dirty="0"/>
              <a:t> be for real scientific workloads.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5CB41C-AF0C-EF6B-3413-B165D6A8C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9FE3E-3C54-8B23-AE4F-BA0C89C2A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0CC8B-4CE0-F7B3-DC4A-5DBE7BBC8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22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67ADC-45DC-322C-A979-087B19BB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HPCG Results Overview: Key Performance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F1DB4-DF6C-C196-C290-5643BBBB1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CPU Scaling</a:t>
            </a:r>
            <a:endParaRPr lang="en-US" dirty="0"/>
          </a:p>
          <a:p>
            <a:pPr lvl="1"/>
            <a:r>
              <a:rPr lang="en-US" dirty="0"/>
              <a:t>Strong scaling: sublinear due to communication</a:t>
            </a:r>
          </a:p>
          <a:p>
            <a:pPr lvl="1"/>
            <a:r>
              <a:rPr lang="en-US" dirty="0"/>
              <a:t>Weak scaling: near-linear GFLOPS growth</a:t>
            </a:r>
          </a:p>
          <a:p>
            <a:pPr lvl="1"/>
            <a:r>
              <a:rPr lang="en-US" dirty="0"/>
              <a:t>Behavior matches Amdahl/Gustafson predictions</a:t>
            </a:r>
          </a:p>
          <a:p>
            <a:r>
              <a:rPr lang="en-US" b="1" dirty="0"/>
              <a:t>GPU Scaling</a:t>
            </a:r>
            <a:endParaRPr lang="en-US" dirty="0"/>
          </a:p>
          <a:p>
            <a:pPr lvl="1"/>
            <a:r>
              <a:rPr lang="en-US" dirty="0"/>
              <a:t>For weak scaling (256³ per GPU):</a:t>
            </a:r>
          </a:p>
          <a:p>
            <a:pPr lvl="2"/>
            <a:r>
              <a:rPr lang="en-US" b="1" dirty="0"/>
              <a:t>571 → 1095 GFLOPS</a:t>
            </a:r>
            <a:endParaRPr lang="en-US" dirty="0"/>
          </a:p>
          <a:p>
            <a:pPr lvl="2"/>
            <a:r>
              <a:rPr lang="en-US" b="1" dirty="0"/>
              <a:t>96% efficiency</a:t>
            </a:r>
            <a:endParaRPr lang="en-US" dirty="0"/>
          </a:p>
          <a:p>
            <a:r>
              <a:rPr lang="en-US" b="1" dirty="0"/>
              <a:t>Key Insight</a:t>
            </a:r>
          </a:p>
          <a:p>
            <a:pPr lvl="1"/>
            <a:r>
              <a:rPr lang="en-US" dirty="0"/>
              <a:t>HPCG performance is tied to </a:t>
            </a:r>
            <a:r>
              <a:rPr lang="en-US" b="1" dirty="0"/>
              <a:t>memory bandwidth</a:t>
            </a:r>
            <a:r>
              <a:rPr lang="en-US" dirty="0"/>
              <a:t> and </a:t>
            </a:r>
            <a:r>
              <a:rPr lang="en-US" b="1" dirty="0"/>
              <a:t>communication latency</a:t>
            </a:r>
            <a:r>
              <a:rPr lang="en-US" dirty="0"/>
              <a:t>, not FLOPs.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79113-C344-FB14-7A93-426A78BD9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6EB71-524E-86DD-890B-0FAD7BE9A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C8CFB-00EA-6E51-A9CB-FA83EAA15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09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0ACD3-B702-830A-4FC4-861CEE224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HPCG H100 Results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46CB2-CE14-9DA6-0A76-3BEBCF973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400" b="1" dirty="0"/>
              <a:t>Result:</a:t>
            </a:r>
            <a:r>
              <a:rPr lang="en-US" sz="2400" dirty="0"/>
              <a:t> H100 is </a:t>
            </a:r>
            <a:r>
              <a:rPr lang="en-US" sz="2400" b="1" dirty="0"/>
              <a:t>3.06× faster</a:t>
            </a:r>
            <a:r>
              <a:rPr lang="en-US" sz="2400" dirty="0"/>
              <a:t> than L40S</a:t>
            </a:r>
            <a:br>
              <a:rPr lang="en-US" sz="2400" dirty="0"/>
            </a:br>
            <a:r>
              <a:rPr lang="en-US" sz="2400" b="1" dirty="0"/>
              <a:t>Memory Bandwidth:</a:t>
            </a:r>
            <a:r>
              <a:rPr lang="en-US" sz="2400" dirty="0"/>
              <a:t> HBM3 = 7.7 TB/s vs. GDDR6 = 2.3 TB/s (</a:t>
            </a:r>
            <a:r>
              <a:rPr lang="en-US" sz="2400" b="1" dirty="0"/>
              <a:t>3.3× higher</a:t>
            </a:r>
            <a:r>
              <a:rPr lang="en-US" sz="2400" dirty="0"/>
              <a:t>)</a:t>
            </a:r>
          </a:p>
          <a:p>
            <a:r>
              <a:rPr lang="en-US" sz="2400" b="1" dirty="0"/>
              <a:t>Conclusion:</a:t>
            </a:r>
            <a:br>
              <a:rPr lang="en-US" sz="2400" dirty="0"/>
            </a:br>
            <a:r>
              <a:rPr lang="en-US" sz="2400" dirty="0"/>
              <a:t>HPCG performance correlates almost linearly with memory bandwidth.</a:t>
            </a:r>
          </a:p>
        </p:txBody>
      </p:sp>
      <p:pic>
        <p:nvPicPr>
          <p:cNvPr id="9" name="Picture 8" descr="A graph of a memory bandwidth comparison&#10;&#10;AI-generated content may be incorrect.">
            <a:extLst>
              <a:ext uri="{FF2B5EF4-FFF2-40B4-BE49-F238E27FC236}">
                <a16:creationId xmlns:a16="http://schemas.microsoft.com/office/drawing/2014/main" id="{56650DD0-EF78-F99F-25F1-80D288BC4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840" y="438481"/>
            <a:ext cx="4014216" cy="3211373"/>
          </a:xfrm>
          <a:prstGeom prst="rect">
            <a:avLst/>
          </a:prstGeom>
        </p:spPr>
      </p:pic>
      <p:pic>
        <p:nvPicPr>
          <p:cNvPr id="11" name="Picture 10" descr="A graph with blue and orange bars&#10;&#10;AI-generated content may be incorrect.">
            <a:extLst>
              <a:ext uri="{FF2B5EF4-FFF2-40B4-BE49-F238E27FC236}">
                <a16:creationId xmlns:a16="http://schemas.microsoft.com/office/drawing/2014/main" id="{5BE4F92B-AA18-34F9-9A1A-31D88086FE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7743" y="3596098"/>
            <a:ext cx="3450313" cy="276025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F2E9A-0F25-60FA-CB95-9992911F66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4A5A27E-F7D7-3A4B-AF24-90EBF0AB0342}" type="datetime1">
              <a:rPr lang="en-US" smtClean="0"/>
              <a:pPr>
                <a:spcAft>
                  <a:spcPts val="600"/>
                </a:spcAft>
              </a:pPr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AD656-87CD-8596-7FEE-C4D1C15F8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14CDD-B585-0373-208F-6A4D8B06F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4EDACB7-6F1F-234A-A247-D52A5948C56B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539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461E8-A07F-8833-ECCD-D59CAC85B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Takeaways: Understanding Performance Across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644A3-F804-C09B-78DF-6E3FF8B84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HPL teaches us:</a:t>
            </a:r>
            <a:endParaRPr lang="en-US" dirty="0"/>
          </a:p>
          <a:p>
            <a:pPr lvl="1"/>
            <a:r>
              <a:rPr lang="en-US" dirty="0"/>
              <a:t>Compute-bound limits</a:t>
            </a:r>
          </a:p>
          <a:p>
            <a:pPr lvl="1"/>
            <a:r>
              <a:rPr lang="en-US" dirty="0"/>
              <a:t>Synchronization bottlenecks</a:t>
            </a:r>
          </a:p>
          <a:p>
            <a:pPr lvl="1"/>
            <a:r>
              <a:rPr lang="en-US" dirty="0"/>
              <a:t>GPU kernel behavior</a:t>
            </a:r>
          </a:p>
          <a:p>
            <a:r>
              <a:rPr lang="en-US" b="1" dirty="0"/>
              <a:t>HPCG teaches us:</a:t>
            </a:r>
            <a:endParaRPr lang="en-US" dirty="0"/>
          </a:p>
          <a:p>
            <a:pPr lvl="1"/>
            <a:r>
              <a:rPr lang="en-US" dirty="0"/>
              <a:t>Memory bandwidth is often the limiting factor</a:t>
            </a:r>
          </a:p>
          <a:p>
            <a:pPr lvl="1"/>
            <a:r>
              <a:rPr lang="en-US" dirty="0"/>
              <a:t>Communication patterns define scalability</a:t>
            </a:r>
          </a:p>
          <a:p>
            <a:r>
              <a:rPr lang="en-US" b="1" dirty="0"/>
              <a:t>Overall:</a:t>
            </a:r>
            <a:br>
              <a:rPr lang="en-US" dirty="0"/>
            </a:br>
            <a:r>
              <a:rPr lang="en-US" dirty="0"/>
              <a:t>Performance = interaction of </a:t>
            </a:r>
            <a:r>
              <a:rPr lang="en-US" b="1" dirty="0"/>
              <a:t>algorithm + architecture + runtime environment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CDD0C-988F-065E-178F-FF0AA4FB2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4F87D-7449-6B8E-A192-0DD0C135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2E112-1BBC-10F3-1746-525EBF3FD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777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BD56-F237-4BAE-C610-9C97E066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4557C-FB1B-B2E0-9C70-F78DB2D8D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I’m excited about the opportunity to contribute to LANL’s HPC ecosystem — building tools, runtimes, and systems that make large-scale scientific computing faster, more predictable, and easier for researchers to use.</a:t>
            </a:r>
            <a:endParaRPr lang="en-US" dirty="0"/>
          </a:p>
          <a:p>
            <a:r>
              <a:rPr lang="en-US" dirty="0"/>
              <a:t>My goal is to do great work and make an impact on the team, contributing to LANL’s overall mission.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E9124-D7BD-0F6A-57A6-71AB1B146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22460-A535-64FB-E8F1-7D12991B8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962600-BFD4-391C-471B-93377DD35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6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36824-AEC8-2826-E868-6105FE742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Two Benchmarks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6EABA-B0AC-A867-91F0-E6B4D55A6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6B7A5-6CA6-0FDE-DB6D-F22DA17C2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2F12A-01ED-3C7B-4F3A-9B249ECF7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2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B481011-19BB-E610-5C83-84EB53CA9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HPL — </a:t>
            </a:r>
            <a:r>
              <a:rPr lang="en-US" b="1" dirty="0"/>
              <a:t>Peak Compute Benchmark</a:t>
            </a:r>
            <a:endParaRPr lang="en-US" dirty="0"/>
          </a:p>
          <a:p>
            <a:pPr lvl="1"/>
            <a:r>
              <a:rPr lang="en-US" dirty="0"/>
              <a:t>Dense linear algebra (LU factorization)</a:t>
            </a:r>
          </a:p>
          <a:p>
            <a:pPr lvl="1"/>
            <a:r>
              <a:rPr lang="en-US" dirty="0"/>
              <a:t>Stresses compute pipelines and exposes synchronization costs through panel broadcasts.</a:t>
            </a:r>
          </a:p>
          <a:p>
            <a:r>
              <a:rPr lang="en-US" dirty="0"/>
              <a:t>HPCG — </a:t>
            </a:r>
            <a:r>
              <a:rPr lang="en-US" b="1" dirty="0"/>
              <a:t>Realistic Memory-Bound Benchmark</a:t>
            </a:r>
            <a:endParaRPr lang="en-US" dirty="0"/>
          </a:p>
          <a:p>
            <a:pPr lvl="1"/>
            <a:r>
              <a:rPr lang="en-US" dirty="0"/>
              <a:t>Irregular access patterns</a:t>
            </a:r>
          </a:p>
          <a:p>
            <a:pPr lvl="1"/>
            <a:r>
              <a:rPr lang="en-US" dirty="0"/>
              <a:t>Dominated by </a:t>
            </a:r>
            <a:r>
              <a:rPr lang="en-US" dirty="0" err="1"/>
              <a:t>SpMV</a:t>
            </a:r>
            <a:endParaRPr lang="en-US" dirty="0"/>
          </a:p>
          <a:p>
            <a:pPr lvl="1"/>
            <a:r>
              <a:rPr lang="en-US" dirty="0"/>
              <a:t>Stresses memory bandwidth &amp; communication costs</a:t>
            </a:r>
          </a:p>
        </p:txBody>
      </p:sp>
    </p:spTree>
    <p:extLst>
      <p:ext uri="{BB962C8B-B14F-4D97-AF65-F5344CB8AC3E}">
        <p14:creationId xmlns:p14="http://schemas.microsoft.com/office/powerpoint/2010/main" val="510038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5C5FE-1D23-77A1-E27E-D0936E6DB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LINPACK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2D69FA4-6447-CFC7-A6C2-8E35F608EF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5453"/>
            <a:ext cx="12192000" cy="633089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BF638-9257-4019-EEC4-680BBED99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356CC-0AC9-9DF1-EBC3-C0B99A179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CA66F-80AF-4AE6-36CD-3F371279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6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4438F-0BBE-CD5C-D7CD-E81190A80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92691-BFA7-4D1E-9993-6CD2EBE5E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FD69A-2666-B8C4-744D-9957A0432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764AC-3D72-BF19-8034-DCD94D6A9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4</a:t>
            </a:fld>
            <a:endParaRPr lang="en-US"/>
          </a:p>
        </p:txBody>
      </p:sp>
      <p:pic>
        <p:nvPicPr>
          <p:cNvPr id="2050" name="Picture 2" descr="Heroux is SIAM fellow – LabNews">
            <a:extLst>
              <a:ext uri="{FF2B5EF4-FFF2-40B4-BE49-F238E27FC236}">
                <a16:creationId xmlns:a16="http://schemas.microsoft.com/office/drawing/2014/main" id="{2B2BA9EB-AF2E-CDE1-5BE2-70D797327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995055" cy="2593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Jack Dongarra - Wikipedia">
            <a:extLst>
              <a:ext uri="{FF2B5EF4-FFF2-40B4-BE49-F238E27FC236}">
                <a16:creationId xmlns:a16="http://schemas.microsoft.com/office/drawing/2014/main" id="{8E3E760F-3FBF-4FE1-95D3-7611B335738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6323"/>
            <a:ext cx="2001982" cy="2502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otr Luszczek | Min H. Kao Department of Electrical Engineering ...">
            <a:extLst>
              <a:ext uri="{FF2B5EF4-FFF2-40B4-BE49-F238E27FC236}">
                <a16:creationId xmlns:a16="http://schemas.microsoft.com/office/drawing/2014/main" id="{C18C5BC4-5ED8-74D0-3B50-2EE81A49D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37475"/>
            <a:ext cx="2001982" cy="312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036F0D-0ACC-5F3A-C647-6E0E33FA4BB5}"/>
              </a:ext>
            </a:extLst>
          </p:cNvPr>
          <p:cNvSpPr txBox="1"/>
          <p:nvPr/>
        </p:nvSpPr>
        <p:spPr>
          <a:xfrm>
            <a:off x="-92363" y="-92024"/>
            <a:ext cx="2001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Michael Heroux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199C55-2A5F-4237-146F-A66DF9430F7F}"/>
              </a:ext>
            </a:extLst>
          </p:cNvPr>
          <p:cNvSpPr txBox="1"/>
          <p:nvPr/>
        </p:nvSpPr>
        <p:spPr>
          <a:xfrm>
            <a:off x="0" y="1779128"/>
            <a:ext cx="1918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Jack Dongarra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5B14AF-2B5A-EEAC-4E11-83D78FE40AB7}"/>
              </a:ext>
            </a:extLst>
          </p:cNvPr>
          <p:cNvSpPr txBox="1"/>
          <p:nvPr/>
        </p:nvSpPr>
        <p:spPr>
          <a:xfrm>
            <a:off x="-74022" y="3726119"/>
            <a:ext cx="20760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Piotr </a:t>
            </a:r>
            <a:r>
              <a:rPr lang="en-US" dirty="0" err="1"/>
              <a:t>Luszczek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145B4A3-50C0-D4B9-BCC5-AD95134C3B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1368" y="230357"/>
            <a:ext cx="4673210" cy="6125993"/>
          </a:xfrm>
          <a:prstGeom prst="rect">
            <a:avLst/>
          </a:prstGeom>
        </p:spPr>
      </p:pic>
      <p:pic>
        <p:nvPicPr>
          <p:cNvPr id="2056" name="Picture 8" descr="HPCG Benchmark">
            <a:extLst>
              <a:ext uri="{FF2B5EF4-FFF2-40B4-BE49-F238E27FC236}">
                <a16:creationId xmlns:a16="http://schemas.microsoft.com/office/drawing/2014/main" id="{6CDB50B3-1AB3-F7D0-3DAF-FBDD49713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578" y="-10966"/>
            <a:ext cx="5477422" cy="973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What is sparse Matrix?. why sparse? Where to use it? Dense… | by ...">
            <a:extLst>
              <a:ext uri="{FF2B5EF4-FFF2-40B4-BE49-F238E27FC236}">
                <a16:creationId xmlns:a16="http://schemas.microsoft.com/office/drawing/2014/main" id="{5254CA57-0869-60AB-965A-2EFDA6175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578" y="3681552"/>
            <a:ext cx="5438036" cy="2719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AMReX: Overview">
            <a:extLst>
              <a:ext uri="{FF2B5EF4-FFF2-40B4-BE49-F238E27FC236}">
                <a16:creationId xmlns:a16="http://schemas.microsoft.com/office/drawing/2014/main" id="{DCE3755D-9862-BFA9-714E-9266C4BE9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162" y="962200"/>
            <a:ext cx="5527838" cy="276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90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62228-7E7A-6D6D-D0AD-38D990458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HPL on the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AFFE2-8755-DC05-4BE7-405CCB8E9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Team CPU Cluster — Baseline CPU Architecture</a:t>
            </a:r>
          </a:p>
          <a:p>
            <a:pPr lvl="1"/>
            <a:r>
              <a:rPr lang="en-US" dirty="0"/>
              <a:t>Dual-socket Intel Sandy Bridge</a:t>
            </a:r>
          </a:p>
          <a:p>
            <a:pPr lvl="1"/>
            <a:r>
              <a:rPr lang="en-US" dirty="0"/>
              <a:t>16 cores, large L3 Cache</a:t>
            </a:r>
          </a:p>
          <a:p>
            <a:r>
              <a:rPr lang="en-US" b="1" dirty="0"/>
              <a:t>Hopper CPU Cluster — Modern CPU Node</a:t>
            </a:r>
          </a:p>
          <a:p>
            <a:pPr lvl="1"/>
            <a:r>
              <a:rPr lang="en-US" dirty="0"/>
              <a:t>Dual-socket Intel Xeon Gold 6226R</a:t>
            </a:r>
          </a:p>
          <a:p>
            <a:pPr lvl="1"/>
            <a:r>
              <a:rPr lang="en-US" dirty="0"/>
              <a:t>32 cores, high-bandwidth DDR4</a:t>
            </a:r>
          </a:p>
          <a:p>
            <a:pPr lvl="1"/>
            <a:r>
              <a:rPr lang="en-US" dirty="0"/>
              <a:t>Mellanox CX interconnect</a:t>
            </a:r>
          </a:p>
          <a:p>
            <a:r>
              <a:rPr lang="en-US" b="1" dirty="0"/>
              <a:t>Easley GPU Node — Heterogeneous Accelerator System</a:t>
            </a:r>
          </a:p>
          <a:p>
            <a:pPr lvl="1"/>
            <a:r>
              <a:rPr lang="en-US" dirty="0"/>
              <a:t>2× NVIDIA H100 NVL GPUs (HBM3 @ 7.7 TB/s)</a:t>
            </a:r>
          </a:p>
          <a:p>
            <a:pPr lvl="1"/>
            <a:r>
              <a:rPr lang="en-US" dirty="0" err="1"/>
              <a:t>NVLink</a:t>
            </a:r>
            <a:r>
              <a:rPr lang="en-US" dirty="0"/>
              <a:t> + NCCL + NVSHMEM communication stack</a:t>
            </a:r>
          </a:p>
          <a:p>
            <a:pPr lvl="1"/>
            <a:r>
              <a:rPr lang="en-US" dirty="0"/>
              <a:t>Ideal for GPU-heavy memory intensive workloads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A0C99-55F1-126B-816B-51769528A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3C829-5292-9DC4-C3FA-34258407E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5A0B2-DF03-3520-4F43-C03C487C1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595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27E07-58E2-1D54-719A-68C1D9E7B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HPL Optimization: What We Learned About Compute-Bound Scaling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37BBE-7688-19BB-37DA-DF541BB49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CPU Optimization (Team + Hopper)</a:t>
            </a:r>
          </a:p>
          <a:p>
            <a:pPr lvl="1"/>
            <a:r>
              <a:rPr lang="en-US" dirty="0"/>
              <a:t>Throughput hotspot consistently at </a:t>
            </a:r>
            <a:r>
              <a:rPr lang="en-US" b="1" dirty="0"/>
              <a:t>NB = 256</a:t>
            </a:r>
            <a:endParaRPr lang="en-US" dirty="0"/>
          </a:p>
          <a:p>
            <a:pPr lvl="1"/>
            <a:r>
              <a:rPr lang="en-US" dirty="0"/>
              <a:t>Larger blocks (NB ≥ 1024) → </a:t>
            </a:r>
            <a:r>
              <a:rPr lang="en-US" b="1" dirty="0"/>
              <a:t>L3 cache thrashing + degraded locality</a:t>
            </a:r>
            <a:endParaRPr lang="en-US" dirty="0"/>
          </a:p>
          <a:p>
            <a:r>
              <a:rPr lang="en-US" b="1" dirty="0"/>
              <a:t>GPU Optimization (Easley H100 NVL)</a:t>
            </a:r>
          </a:p>
          <a:p>
            <a:pPr lvl="1"/>
            <a:r>
              <a:rPr lang="en-US" dirty="0"/>
              <a:t>Achieved </a:t>
            </a:r>
            <a:r>
              <a:rPr lang="en-US" b="1" dirty="0"/>
              <a:t>73.1 TFLOPS</a:t>
            </a:r>
            <a:r>
              <a:rPr lang="en-US" dirty="0"/>
              <a:t> (61% of theoretical peak)</a:t>
            </a:r>
          </a:p>
          <a:p>
            <a:pPr lvl="1"/>
            <a:r>
              <a:rPr lang="en-US" dirty="0"/>
              <a:t>Requires large NB (</a:t>
            </a:r>
            <a:r>
              <a:rPr lang="en-US" b="1" dirty="0"/>
              <a:t>1536</a:t>
            </a:r>
            <a:r>
              <a:rPr lang="en-US" dirty="0"/>
              <a:t>) to saturate tensor cores</a:t>
            </a:r>
          </a:p>
          <a:p>
            <a:pPr lvl="1"/>
            <a:r>
              <a:rPr lang="en-US" dirty="0"/>
              <a:t>High memory usage (~95% HBM3) → better occupancy</a:t>
            </a:r>
          </a:p>
          <a:p>
            <a:r>
              <a:rPr lang="en-US" b="1" dirty="0"/>
              <a:t>Architectural Insight</a:t>
            </a:r>
          </a:p>
          <a:p>
            <a:pPr lvl="1"/>
            <a:r>
              <a:rPr lang="en-US" dirty="0"/>
              <a:t>CPU performance hinges on </a:t>
            </a:r>
            <a:r>
              <a:rPr lang="en-US" b="1" dirty="0"/>
              <a:t>cache fit </a:t>
            </a:r>
          </a:p>
          <a:p>
            <a:pPr lvl="1"/>
            <a:r>
              <a:rPr lang="en-US" dirty="0"/>
              <a:t>GPU performance hinges on </a:t>
            </a:r>
            <a:r>
              <a:rPr lang="en-US" b="1" dirty="0"/>
              <a:t>kernel throughput + synchronization jitter</a:t>
            </a:r>
            <a:endParaRPr lang="en-US" dirty="0"/>
          </a:p>
          <a:p>
            <a:pPr lvl="1"/>
            <a:r>
              <a:rPr lang="en-US" dirty="0"/>
              <a:t>HPL characterizes the </a:t>
            </a:r>
            <a:r>
              <a:rPr lang="en-US" b="1" i="1" dirty="0"/>
              <a:t>compute ceiling</a:t>
            </a:r>
            <a:r>
              <a:rPr lang="en-US" dirty="0"/>
              <a:t> of each architecture — but not real application behavior.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0A72A-08B9-C5AA-2A44-C9B77D7AE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860A3-8BA5-FFF7-3B1E-3817AB52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5CBD4-1699-CEBE-9D12-338227542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475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303FC23-C6E3-AE72-DD45-BEAA0B96C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237" y="1072674"/>
            <a:ext cx="6405067" cy="36508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2E72D5-D363-1C18-4249-346526F6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HPL on CPUs: Throughput Hotspot at NB = 256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72B1E-8C56-4BE7-5FE9-74A9EFA7F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Systematic sweep on Hopper (2 CPU nodes)</a:t>
            </a:r>
          </a:p>
          <a:p>
            <a:pPr lvl="1"/>
            <a:r>
              <a:rPr lang="en-US" dirty="0"/>
              <a:t>Varied </a:t>
            </a:r>
            <a:r>
              <a:rPr lang="en-US" b="1" dirty="0"/>
              <a:t>NB = 32 → 1024</a:t>
            </a:r>
            <a:r>
              <a:rPr lang="en-US" dirty="0"/>
              <a:t>, across 8–64 MPI processes</a:t>
            </a:r>
          </a:p>
          <a:p>
            <a:pPr lvl="1"/>
            <a:r>
              <a:rPr lang="en-US" dirty="0"/>
              <a:t>Measured GFLOPS for each configuration</a:t>
            </a:r>
          </a:p>
          <a:p>
            <a:pPr lvl="1"/>
            <a:r>
              <a:rPr lang="en-US" dirty="0"/>
              <a:t>Observed clear performance ridge around </a:t>
            </a:r>
            <a:r>
              <a:rPr lang="en-US" b="1" dirty="0"/>
              <a:t>NB = 256</a:t>
            </a:r>
          </a:p>
          <a:p>
            <a:r>
              <a:rPr lang="en-US" b="1" dirty="0"/>
              <a:t>Why NB = 256 Performs Best</a:t>
            </a:r>
          </a:p>
          <a:p>
            <a:pPr lvl="1"/>
            <a:r>
              <a:rPr lang="en-US" dirty="0"/>
              <a:t>Fits cleanly in </a:t>
            </a:r>
            <a:r>
              <a:rPr lang="en-US" b="1" dirty="0"/>
              <a:t>L3 cache working sets</a:t>
            </a:r>
            <a:endParaRPr lang="en-US" dirty="0"/>
          </a:p>
          <a:p>
            <a:pPr lvl="1"/>
            <a:r>
              <a:rPr lang="en-US" dirty="0"/>
              <a:t>Balances communication vs compute overhead</a:t>
            </a:r>
          </a:p>
          <a:p>
            <a:pPr lvl="1"/>
            <a:r>
              <a:rPr lang="en-US" dirty="0"/>
              <a:t>Larger blocks (NB ≥ 1024) overflow cache → </a:t>
            </a:r>
            <a:r>
              <a:rPr lang="en-US" b="1" dirty="0"/>
              <a:t>thrashing + stalls</a:t>
            </a:r>
          </a:p>
          <a:p>
            <a:r>
              <a:rPr lang="en-US" b="1" dirty="0"/>
              <a:t>Key Result</a:t>
            </a:r>
          </a:p>
          <a:p>
            <a:pPr lvl="1"/>
            <a:r>
              <a:rPr lang="en-US" dirty="0"/>
              <a:t>Peak CPU throughput: </a:t>
            </a:r>
            <a:r>
              <a:rPr lang="en-US" b="1" dirty="0"/>
              <a:t>2.46 TFLOPS</a:t>
            </a:r>
            <a:r>
              <a:rPr lang="en-US" dirty="0"/>
              <a:t> at</a:t>
            </a:r>
            <a:br>
              <a:rPr lang="en-US" dirty="0"/>
            </a:br>
            <a:r>
              <a:rPr lang="en-US" b="1" dirty="0"/>
              <a:t>NB = 256</a:t>
            </a:r>
            <a:r>
              <a:rPr lang="en-US" dirty="0"/>
              <a:t>, </a:t>
            </a:r>
            <a:r>
              <a:rPr lang="en-US" b="1" dirty="0"/>
              <a:t>64 processes</a:t>
            </a:r>
            <a:r>
              <a:rPr lang="en-US" dirty="0"/>
              <a:t>, </a:t>
            </a:r>
            <a:r>
              <a:rPr lang="en-US" b="1" dirty="0"/>
              <a:t>1:1 P×Q grid</a:t>
            </a:r>
          </a:p>
          <a:p>
            <a:pPr lvl="1"/>
            <a:r>
              <a:rPr lang="en-US" dirty="0"/>
              <a:t>This plateau appears consistently across CPUs, confirming that cache behavior—not raw FLOPs—dominates HPL scaling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201C4-6185-3CF0-C88F-6C51C08D7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00442-DEDB-9800-8F4B-E73440508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D34E1-E53C-3222-1E34-36C666879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94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C71E1-794A-B68F-9218-125CA9D56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HPL on H100 GPUs: High-Frequency GFLOPS Oscillations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4D493-09EE-D7FC-CC3B-CB46CE515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Observed:</a:t>
            </a:r>
          </a:p>
          <a:p>
            <a:pPr lvl="1"/>
            <a:r>
              <a:rPr lang="en-US" dirty="0"/>
              <a:t>73.1 TFLOPS sustained</a:t>
            </a:r>
          </a:p>
          <a:p>
            <a:pPr lvl="1"/>
            <a:r>
              <a:rPr lang="en-US" dirty="0"/>
              <a:t>Rapid oscillations: </a:t>
            </a:r>
            <a:r>
              <a:rPr lang="en-US" b="1" dirty="0"/>
              <a:t>~70k ↔ 80k GFLOPS</a:t>
            </a:r>
            <a:endParaRPr lang="en-US" dirty="0"/>
          </a:p>
          <a:p>
            <a:pPr lvl="1"/>
            <a:r>
              <a:rPr lang="en-US" dirty="0"/>
              <a:t>Aligned with HPL algorithm phases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b="1" dirty="0"/>
              <a:t>Trailing updates:</a:t>
            </a:r>
            <a:r>
              <a:rPr lang="en-US" dirty="0"/>
              <a:t> compute-intensive → GFLOPS spike</a:t>
            </a:r>
          </a:p>
          <a:p>
            <a:pPr lvl="1"/>
            <a:r>
              <a:rPr lang="en-US" b="1" dirty="0"/>
              <a:t>Panel broadcasts:</a:t>
            </a:r>
            <a:r>
              <a:rPr lang="en-US" dirty="0"/>
              <a:t> synchronization wait → GFLOPS dip</a:t>
            </a:r>
          </a:p>
          <a:p>
            <a:r>
              <a:rPr lang="en-US" dirty="0"/>
              <a:t>Key Insight</a:t>
            </a:r>
          </a:p>
          <a:p>
            <a:pPr lvl="1"/>
            <a:r>
              <a:rPr lang="en-US" dirty="0"/>
              <a:t>Even in dense LA, </a:t>
            </a:r>
            <a:r>
              <a:rPr lang="en-US" b="1" dirty="0"/>
              <a:t>communication phases dominate overall performance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56E2C-6BD6-D612-DC66-36EBB0E8F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2EEEB-D5ED-9D98-208C-28871D3B3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4D12D-20BA-BE23-00B2-BA633CFC1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98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E8603-C28F-EB05-576D-88D3277BE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Jitter Analysis: Root Cause of HPL Oscillations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4F37B-5827-ECB1-983D-987020755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Nsight Systems Profiling Findings</a:t>
            </a:r>
          </a:p>
          <a:p>
            <a:pPr lvl="1"/>
            <a:r>
              <a:rPr lang="en-US" dirty="0"/>
              <a:t>The primary compute kernel (</a:t>
            </a:r>
            <a:r>
              <a:rPr lang="en-US" dirty="0" err="1"/>
              <a:t>kernel_lds_pipeline</a:t>
            </a:r>
            <a:r>
              <a:rPr lang="en-US" dirty="0"/>
              <a:t>) shows </a:t>
            </a:r>
            <a:r>
              <a:rPr lang="en-US" b="1" dirty="0"/>
              <a:t>extreme execution-time variance</a:t>
            </a:r>
            <a:endParaRPr lang="en-US" dirty="0"/>
          </a:p>
          <a:p>
            <a:pPr lvl="1"/>
            <a:r>
              <a:rPr lang="en-US" b="1" dirty="0"/>
              <a:t>Coefficient of variation &gt; 460%</a:t>
            </a:r>
            <a:r>
              <a:rPr lang="en-US" dirty="0"/>
              <a:t> across iterations</a:t>
            </a:r>
          </a:p>
          <a:p>
            <a:pPr lvl="1"/>
            <a:r>
              <a:rPr lang="en-US" dirty="0"/>
              <a:t>Compute kernel jitter aligns precisely with </a:t>
            </a:r>
            <a:r>
              <a:rPr lang="en-US" b="1" dirty="0"/>
              <a:t>GFLOPS peaks and valleys</a:t>
            </a:r>
          </a:p>
          <a:p>
            <a:r>
              <a:rPr lang="en-US" b="1" dirty="0"/>
              <a:t>Interpretation</a:t>
            </a:r>
          </a:p>
          <a:p>
            <a:pPr lvl="1"/>
            <a:r>
              <a:rPr lang="en-US" dirty="0"/>
              <a:t>During </a:t>
            </a:r>
            <a:r>
              <a:rPr lang="en-US" b="1" dirty="0"/>
              <a:t>trailing updates</a:t>
            </a:r>
            <a:r>
              <a:rPr lang="en-US" dirty="0"/>
              <a:t>, the compute kernel runs at full throughput → </a:t>
            </a:r>
            <a:r>
              <a:rPr lang="en-US" b="1" dirty="0"/>
              <a:t>GFLOPS spike</a:t>
            </a:r>
            <a:endParaRPr lang="en-US" dirty="0"/>
          </a:p>
          <a:p>
            <a:pPr lvl="1"/>
            <a:r>
              <a:rPr lang="en-US" dirty="0"/>
              <a:t>During </a:t>
            </a:r>
            <a:r>
              <a:rPr lang="en-US" b="1" dirty="0"/>
              <a:t>panel factorization + broadcast</a:t>
            </a:r>
            <a:r>
              <a:rPr lang="en-US" dirty="0"/>
              <a:t>, GPU threads stall → </a:t>
            </a:r>
            <a:r>
              <a:rPr lang="en-US" b="1" dirty="0"/>
              <a:t>GFLOPS dip</a:t>
            </a:r>
            <a:endParaRPr lang="en-US" dirty="0"/>
          </a:p>
          <a:p>
            <a:pPr lvl="1"/>
            <a:r>
              <a:rPr lang="en-US" dirty="0"/>
              <a:t>Jitter is a </a:t>
            </a:r>
            <a:r>
              <a:rPr lang="en-US" i="1" dirty="0"/>
              <a:t>structural consequence</a:t>
            </a:r>
            <a:r>
              <a:rPr lang="en-US" dirty="0"/>
              <a:t> of HPL’s alternating algorithmic phases</a:t>
            </a:r>
          </a:p>
          <a:p>
            <a:r>
              <a:rPr lang="en-US" b="1" dirty="0"/>
              <a:t>Key Insight</a:t>
            </a:r>
          </a:p>
          <a:p>
            <a:pPr lvl="1"/>
            <a:r>
              <a:rPr lang="en-US" b="1" dirty="0"/>
              <a:t>Performance oscillations originate from kernel-level synchronization behavior — not hardware instability or noise.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88A37-B06B-4B8A-D113-364713DC8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A27E-F7D7-3A4B-AF24-90EBF0AB0342}" type="datetime1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E2852-1CD4-BE84-7D36-5FD7E8AFE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 Fasulo | HPC Engineer Candidate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953D4-5CD8-81E1-B4C5-AADE91B79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DACB7-6F1F-234A-A247-D52A5948C56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6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1859</Words>
  <Application>Microsoft Macintosh PowerPoint</Application>
  <PresentationFormat>Widescreen</PresentationFormat>
  <Paragraphs>220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Benchmarking HPL and HPCG and beyond</vt:lpstr>
      <vt:lpstr>The Two Benchmarks</vt:lpstr>
      <vt:lpstr>LINPACK</vt:lpstr>
      <vt:lpstr>PowerPoint Presentation</vt:lpstr>
      <vt:lpstr>HPL on the Clusters</vt:lpstr>
      <vt:lpstr>HPL Optimization: What We Learned About Compute-Bound Scaling </vt:lpstr>
      <vt:lpstr>HPL on CPUs: Throughput Hotspot at NB = 256</vt:lpstr>
      <vt:lpstr>HPL on H100 GPUs: High-Frequency GFLOPS Oscillations</vt:lpstr>
      <vt:lpstr>Kernel Jitter Analysis: Root Cause of HPL Oscillations</vt:lpstr>
      <vt:lpstr>PowerPoint Presentation</vt:lpstr>
      <vt:lpstr>PowerPoint Presentation</vt:lpstr>
      <vt:lpstr>Why HPL Alone Isn’t Enough: Transitioning to HPCG</vt:lpstr>
      <vt:lpstr>HPCG Results Overview: Key Performance Findings</vt:lpstr>
      <vt:lpstr>HPCG H100 Results</vt:lpstr>
      <vt:lpstr>Takeaways: Understanding Performance Across Architectures</vt:lpstr>
      <vt:lpstr>Closing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Adam Fasulo</dc:creator>
  <cp:lastModifiedBy>Adam Fasulo</cp:lastModifiedBy>
  <cp:revision>10</cp:revision>
  <dcterms:created xsi:type="dcterms:W3CDTF">2025-12-09T04:24:25Z</dcterms:created>
  <dcterms:modified xsi:type="dcterms:W3CDTF">2025-12-11T00:00:45Z</dcterms:modified>
</cp:coreProperties>
</file>

<file path=docProps/thumbnail.jpeg>
</file>